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ntserrat" panose="00000500000000000000" pitchFamily="2" charset="0"/>
      <p:regular r:id="rId17"/>
    </p:embeddedFont>
    <p:embeddedFont>
      <p:font typeface="Montserrat Bold" panose="00000800000000000000" charset="0"/>
      <p:regular r:id="rId18"/>
    </p:embeddedFont>
    <p:embeddedFont>
      <p:font typeface="Squada One" panose="020B0604020202020204" charset="0"/>
      <p:regular r:id="rId19"/>
    </p:embeddedFont>
    <p:embeddedFont>
      <p:font typeface="Toxigenesis Rg" panose="020B0803040200010104" pitchFamily="34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  <p:txBody>
          <a:bodyPr/>
          <a:lstStyle/>
          <a:p>
            <a:endParaRPr lang="sr-Cyrl-CS" noProof="1"/>
          </a:p>
        </p:txBody>
      </p:sp>
      <p:sp>
        <p:nvSpPr>
          <p:cNvPr id="3" name="TextBox 3"/>
          <p:cNvSpPr txBox="1"/>
          <p:nvPr/>
        </p:nvSpPr>
        <p:spPr>
          <a:xfrm>
            <a:off x="1181099" y="2788656"/>
            <a:ext cx="15925800" cy="4698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5"/>
              </a:lnSpc>
            </a:pPr>
            <a:r>
              <a:rPr lang="sr-Cyrl-CS" sz="6250" noProof="1">
                <a:solidFill>
                  <a:srgbClr val="35DB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ПРИМЕНА ВЕШТАЧКЕ ИНТЕЛИГЕНЦИЈЕ У МЕДИЦИНСКОЈ РЕХАБИЛИТАЦИЈИ И ДЕНТАЛНОЈ ИМПЛАНТОЛОГИЈИ</a:t>
            </a:r>
          </a:p>
          <a:p>
            <a:pPr algn="ctr">
              <a:lnSpc>
                <a:spcPts val="9375"/>
              </a:lnSpc>
            </a:pPr>
            <a:endParaRPr lang="sr-Cyrl-CS" sz="6250" noProof="1">
              <a:solidFill>
                <a:srgbClr val="35DB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09172" y="7498344"/>
            <a:ext cx="15069655" cy="142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sr-Cyrl-CS" sz="4000" noProof="1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ПРЕДМЕТ: ПРИМЕЊЕНА ВЕШТАЧКА ИНТЕЛИГЕНЦИЈА</a:t>
            </a:r>
          </a:p>
          <a:p>
            <a:pPr algn="ctr">
              <a:lnSpc>
                <a:spcPts val="3640"/>
              </a:lnSpc>
            </a:pPr>
            <a:r>
              <a:rPr lang="sr-Cyrl-CS" sz="4000" noProof="1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ПРОФЕСОР: ДР ЈЕЛЕНА ВАСИЉЕВИЋ</a:t>
            </a:r>
          </a:p>
          <a:p>
            <a:pPr algn="ctr">
              <a:lnSpc>
                <a:spcPts val="3640"/>
              </a:lnSpc>
            </a:pPr>
            <a:r>
              <a:rPr lang="sr-Cyrl-CS" sz="4000" noProof="1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СТУДЕНТ: МИЛОШ РУЉЕВИЋ RI 8/23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27176" y="0"/>
            <a:ext cx="8460824" cy="10287000"/>
            <a:chOff x="0" y="0"/>
            <a:chExt cx="5222731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22731" cy="6350000"/>
            </a:xfrm>
            <a:custGeom>
              <a:avLst/>
              <a:gdLst/>
              <a:ahLst/>
              <a:cxnLst/>
              <a:rect l="l" t="t" r="r" b="b"/>
              <a:pathLst>
                <a:path w="5222731" h="6350000">
                  <a:moveTo>
                    <a:pt x="5222731" y="0"/>
                  </a:moveTo>
                  <a:lnTo>
                    <a:pt x="5222731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2338335" y="0"/>
                    <a:pt x="5222731" y="0"/>
                  </a:cubicBezTo>
                  <a:close/>
                </a:path>
              </a:pathLst>
            </a:custGeom>
            <a:blipFill>
              <a:blip r:embed="rId3"/>
              <a:stretch>
                <a:fillRect l="-64415" r="-7340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8334501" y="0"/>
            <a:ext cx="4928366" cy="4650585"/>
          </a:xfrm>
          <a:custGeom>
            <a:avLst/>
            <a:gdLst/>
            <a:ahLst/>
            <a:cxnLst/>
            <a:rect l="l" t="t" r="r" b="b"/>
            <a:pathLst>
              <a:path w="4928366" h="4650585">
                <a:moveTo>
                  <a:pt x="0" y="0"/>
                </a:moveTo>
                <a:lnTo>
                  <a:pt x="4928366" y="0"/>
                </a:lnTo>
                <a:lnTo>
                  <a:pt x="4928366" y="4650585"/>
                </a:lnTo>
                <a:lnTo>
                  <a:pt x="0" y="4650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2929750">
            <a:off x="4992600" y="8193181"/>
            <a:ext cx="2257477" cy="2130237"/>
          </a:xfrm>
          <a:custGeom>
            <a:avLst/>
            <a:gdLst/>
            <a:ahLst/>
            <a:cxnLst/>
            <a:rect l="l" t="t" r="r" b="b"/>
            <a:pathLst>
              <a:path w="2257477" h="2130237">
                <a:moveTo>
                  <a:pt x="0" y="0"/>
                </a:moveTo>
                <a:lnTo>
                  <a:pt x="2257477" y="0"/>
                </a:lnTo>
                <a:lnTo>
                  <a:pt x="2257477" y="2130238"/>
                </a:lnTo>
                <a:lnTo>
                  <a:pt x="0" y="2130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028700" y="2966355"/>
            <a:ext cx="8115300" cy="838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1"/>
              </a:lnSpc>
            </a:pPr>
            <a:r>
              <a:rPr lang="en-US" sz="7100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ИНТЕГРАЦИЈА ВИ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4323472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5945775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7566734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746142" y="7721455"/>
            <a:ext cx="6359496" cy="6001051"/>
          </a:xfrm>
          <a:custGeom>
            <a:avLst/>
            <a:gdLst/>
            <a:ahLst/>
            <a:cxnLst/>
            <a:rect l="l" t="t" r="r" b="b"/>
            <a:pathLst>
              <a:path w="6359496" h="6001051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47122" y="4497364"/>
            <a:ext cx="629902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Побољшана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прецизност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ефикасност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предвидљивост</a:t>
            </a:r>
            <a:endParaRPr lang="en-US" sz="28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47122" y="6129071"/>
            <a:ext cx="629902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Оптимизација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третмана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за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сваког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пацијента</a:t>
            </a:r>
            <a:endParaRPr lang="en-US" sz="28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47122" y="7746678"/>
            <a:ext cx="629902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Предиктивно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моделирање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симулације</a:t>
            </a:r>
            <a:endParaRPr lang="en-US" sz="28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10298" y="4673577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298" y="6295880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0298" y="7919159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26759" y="506038"/>
            <a:ext cx="9828918" cy="9274924"/>
          </a:xfrm>
          <a:custGeom>
            <a:avLst/>
            <a:gdLst/>
            <a:ahLst/>
            <a:cxnLst/>
            <a:rect l="l" t="t" r="r" b="b"/>
            <a:pathLst>
              <a:path w="9828918" h="9274924">
                <a:moveTo>
                  <a:pt x="0" y="0"/>
                </a:moveTo>
                <a:lnTo>
                  <a:pt x="9828918" y="0"/>
                </a:lnTo>
                <a:lnTo>
                  <a:pt x="9828918" y="9274924"/>
                </a:lnTo>
                <a:lnTo>
                  <a:pt x="0" y="927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9892197" y="1459949"/>
            <a:ext cx="7367103" cy="736710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r="-3888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922588"/>
            <a:ext cx="6369605" cy="117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ЕТИКА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129087"/>
            <a:ext cx="8115300" cy="50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амећу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питања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начина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коришћења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ВИ у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овакве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сврхе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посебно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погледу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приватности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пацијената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легалности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транспарентности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алгоритама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моралне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етике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имајући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виду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ради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приватним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подацима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пацијената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О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оваквим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стварима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увек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мора</a:t>
            </a:r>
            <a:r>
              <a:rPr lang="sr-Cyrl-RS" sz="24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јавно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говори</a:t>
            </a:r>
            <a:r>
              <a:rPr lang="sr-Cyrl-R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ти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би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осигурала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безбедност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пацијената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етичког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коришћења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вештачке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интелигенције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Деловање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ВИ у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складу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законом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о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заштити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података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кључно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за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добијање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поверења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поштовање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етичког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коришћења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ВИ </a:t>
            </a:r>
            <a:r>
              <a:rPr lang="en-US" sz="24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технологија</a:t>
            </a:r>
            <a:r>
              <a:rPr lang="en-US" sz="24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</a:t>
            </a:r>
          </a:p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786240"/>
            <a:ext cx="5296340" cy="5296340"/>
          </a:xfrm>
          <a:custGeom>
            <a:avLst/>
            <a:gdLst/>
            <a:ahLst/>
            <a:cxnLst/>
            <a:rect l="l" t="t" r="r" b="b"/>
            <a:pathLst>
              <a:path w="5296340" h="5296340">
                <a:moveTo>
                  <a:pt x="0" y="0"/>
                </a:moveTo>
                <a:lnTo>
                  <a:pt x="5296340" y="0"/>
                </a:lnTo>
                <a:lnTo>
                  <a:pt x="5296340" y="5296340"/>
                </a:lnTo>
                <a:lnTo>
                  <a:pt x="0" y="529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82696" y="2086487"/>
            <a:ext cx="11026904" cy="117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ИМПЛАНТАЦИЈА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62568" y="5143500"/>
            <a:ext cx="3737707" cy="350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52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Дијагноза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планирање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третмана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ВИ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може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обрађује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податке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стоматологу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понуди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најбоље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решење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Комбиновањем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ВИ и 3D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штампања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може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направити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имплант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од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биокомпатибилних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материјала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који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ће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бити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комфорнији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пацијенту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60649" y="4473216"/>
            <a:ext cx="2741548" cy="80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6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ФАЗА 1</a:t>
            </a:r>
          </a:p>
        </p:txBody>
      </p:sp>
      <p:sp>
        <p:nvSpPr>
          <p:cNvPr id="9" name="Freeform 9"/>
          <p:cNvSpPr/>
          <p:nvPr/>
        </p:nvSpPr>
        <p:spPr>
          <a:xfrm>
            <a:off x="6495830" y="3786240"/>
            <a:ext cx="5296340" cy="5296340"/>
          </a:xfrm>
          <a:custGeom>
            <a:avLst/>
            <a:gdLst/>
            <a:ahLst/>
            <a:cxnLst/>
            <a:rect l="l" t="t" r="r" b="b"/>
            <a:pathLst>
              <a:path w="5296340" h="5296340">
                <a:moveTo>
                  <a:pt x="0" y="0"/>
                </a:moveTo>
                <a:lnTo>
                  <a:pt x="5296340" y="0"/>
                </a:lnTo>
                <a:lnTo>
                  <a:pt x="5296340" y="5296340"/>
                </a:lnTo>
                <a:lnTo>
                  <a:pt x="0" y="529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62960" y="3786240"/>
            <a:ext cx="5296340" cy="5296340"/>
          </a:xfrm>
          <a:custGeom>
            <a:avLst/>
            <a:gdLst/>
            <a:ahLst/>
            <a:cxnLst/>
            <a:rect l="l" t="t" r="r" b="b"/>
            <a:pathLst>
              <a:path w="5296340" h="5296340">
                <a:moveTo>
                  <a:pt x="0" y="0"/>
                </a:moveTo>
                <a:lnTo>
                  <a:pt x="5296340" y="0"/>
                </a:lnTo>
                <a:lnTo>
                  <a:pt x="5296340" y="5296340"/>
                </a:lnTo>
                <a:lnTo>
                  <a:pt x="0" y="529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627294" y="5137345"/>
            <a:ext cx="3737707" cy="350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52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Уградња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импланта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Асистенција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роботске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руке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помаже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стоматологу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компликованим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ситуацијама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Интраоперативни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сензори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контролишу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покрете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руке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стоматолога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током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интервенције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25374" y="4473216"/>
            <a:ext cx="2741548" cy="80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6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ФАЗА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92019" y="5137345"/>
            <a:ext cx="3737707" cy="157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52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Редовно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праћење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стања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Превенција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могућих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компликација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прилагођавање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неге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сваком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пацијенту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90099" y="4473216"/>
            <a:ext cx="2741548" cy="80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6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ФАЗА 3</a:t>
            </a:r>
          </a:p>
        </p:txBody>
      </p:sp>
      <p:sp>
        <p:nvSpPr>
          <p:cNvPr id="15" name="Freeform 15"/>
          <p:cNvSpPr/>
          <p:nvPr/>
        </p:nvSpPr>
        <p:spPr>
          <a:xfrm rot="2699999">
            <a:off x="-31121" y="8136102"/>
            <a:ext cx="2869485" cy="2707750"/>
          </a:xfrm>
          <a:custGeom>
            <a:avLst/>
            <a:gdLst/>
            <a:ahLst/>
            <a:cxnLst/>
            <a:rect l="l" t="t" r="r" b="b"/>
            <a:pathLst>
              <a:path w="2869485" h="2707750">
                <a:moveTo>
                  <a:pt x="0" y="0"/>
                </a:moveTo>
                <a:lnTo>
                  <a:pt x="2869485" y="0"/>
                </a:lnTo>
                <a:lnTo>
                  <a:pt x="2869485" y="2707750"/>
                </a:lnTo>
                <a:lnTo>
                  <a:pt x="0" y="2707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350369">
            <a:off x="11393949" y="-729651"/>
            <a:ext cx="4392299" cy="4144734"/>
          </a:xfrm>
          <a:custGeom>
            <a:avLst/>
            <a:gdLst/>
            <a:ahLst/>
            <a:cxnLst/>
            <a:rect l="l" t="t" r="r" b="b"/>
            <a:pathLst>
              <a:path w="4392299" h="4144734">
                <a:moveTo>
                  <a:pt x="0" y="0"/>
                </a:moveTo>
                <a:lnTo>
                  <a:pt x="4392300" y="0"/>
                </a:lnTo>
                <a:lnTo>
                  <a:pt x="4392300" y="4144734"/>
                </a:lnTo>
                <a:lnTo>
                  <a:pt x="0" y="41447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3350369">
            <a:off x="10621617" y="-355395"/>
            <a:ext cx="1486768" cy="1402968"/>
          </a:xfrm>
          <a:custGeom>
            <a:avLst/>
            <a:gdLst/>
            <a:ahLst/>
            <a:cxnLst/>
            <a:rect l="l" t="t" r="r" b="b"/>
            <a:pathLst>
              <a:path w="1486768" h="1402968">
                <a:moveTo>
                  <a:pt x="0" y="0"/>
                </a:moveTo>
                <a:lnTo>
                  <a:pt x="1486768" y="0"/>
                </a:lnTo>
                <a:lnTo>
                  <a:pt x="1486768" y="1402968"/>
                </a:lnTo>
                <a:lnTo>
                  <a:pt x="0" y="1402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3" name="Freeform 3"/>
          <p:cNvSpPr/>
          <p:nvPr/>
        </p:nvSpPr>
        <p:spPr>
          <a:xfrm rot="-2929750">
            <a:off x="12365450" y="7912088"/>
            <a:ext cx="3468096" cy="3272622"/>
          </a:xfrm>
          <a:custGeom>
            <a:avLst/>
            <a:gdLst/>
            <a:ahLst/>
            <a:cxnLst/>
            <a:rect l="l" t="t" r="r" b="b"/>
            <a:pathLst>
              <a:path w="3468096" h="3272622">
                <a:moveTo>
                  <a:pt x="0" y="0"/>
                </a:moveTo>
                <a:lnTo>
                  <a:pt x="3468096" y="0"/>
                </a:lnTo>
                <a:lnTo>
                  <a:pt x="3468096" y="3272622"/>
                </a:lnTo>
                <a:lnTo>
                  <a:pt x="0" y="3272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224507">
            <a:off x="7469357" y="1205092"/>
            <a:ext cx="2390310" cy="2255583"/>
          </a:xfrm>
          <a:custGeom>
            <a:avLst/>
            <a:gdLst/>
            <a:ahLst/>
            <a:cxnLst/>
            <a:rect l="l" t="t" r="r" b="b"/>
            <a:pathLst>
              <a:path w="2390310" h="2255583">
                <a:moveTo>
                  <a:pt x="0" y="0"/>
                </a:moveTo>
                <a:lnTo>
                  <a:pt x="2390310" y="0"/>
                </a:lnTo>
                <a:lnTo>
                  <a:pt x="2390310" y="2255583"/>
                </a:lnTo>
                <a:lnTo>
                  <a:pt x="0" y="2255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2032069">
            <a:off x="9178774" y="-238900"/>
            <a:ext cx="1503889" cy="1419124"/>
          </a:xfrm>
          <a:custGeom>
            <a:avLst/>
            <a:gdLst/>
            <a:ahLst/>
            <a:cxnLst/>
            <a:rect l="l" t="t" r="r" b="b"/>
            <a:pathLst>
              <a:path w="1503889" h="1419124">
                <a:moveTo>
                  <a:pt x="0" y="0"/>
                </a:moveTo>
                <a:lnTo>
                  <a:pt x="1503889" y="0"/>
                </a:lnTo>
                <a:lnTo>
                  <a:pt x="1503889" y="1419125"/>
                </a:lnTo>
                <a:lnTo>
                  <a:pt x="0" y="1419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028700" y="3052080"/>
            <a:ext cx="14138337" cy="117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ОБУКА СТОМАТОЛОГА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553979"/>
            <a:ext cx="16230600" cy="248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Алати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виртуелне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проширене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стварности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засновани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вештачкој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интелигенцији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све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више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користе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стоматолошкој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едукацији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обуци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Ове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технологије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омогућавају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студентима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стоматологије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стручњацима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симулирају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процедуре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уградње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импланата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контролисаном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виртуелном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окружењу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чиме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побољшавају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своје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вештине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извођења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стварних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операција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endParaRPr lang="en-US" sz="20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Важно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стоматолози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буду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упознати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начином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рада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ВИ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система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како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би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ефикасно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интерпретирали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генерисане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податке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искористили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их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доношењу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одлука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3" name="Freeform 3"/>
          <p:cNvSpPr/>
          <p:nvPr/>
        </p:nvSpPr>
        <p:spPr>
          <a:xfrm rot="-2929750">
            <a:off x="12365450" y="7912088"/>
            <a:ext cx="3468096" cy="3272622"/>
          </a:xfrm>
          <a:custGeom>
            <a:avLst/>
            <a:gdLst/>
            <a:ahLst/>
            <a:cxnLst/>
            <a:rect l="l" t="t" r="r" b="b"/>
            <a:pathLst>
              <a:path w="3468096" h="3272622">
                <a:moveTo>
                  <a:pt x="0" y="0"/>
                </a:moveTo>
                <a:lnTo>
                  <a:pt x="3468096" y="0"/>
                </a:lnTo>
                <a:lnTo>
                  <a:pt x="3468096" y="3272622"/>
                </a:lnTo>
                <a:lnTo>
                  <a:pt x="0" y="3272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224507">
            <a:off x="7469357" y="1205092"/>
            <a:ext cx="2390310" cy="2255583"/>
          </a:xfrm>
          <a:custGeom>
            <a:avLst/>
            <a:gdLst/>
            <a:ahLst/>
            <a:cxnLst/>
            <a:rect l="l" t="t" r="r" b="b"/>
            <a:pathLst>
              <a:path w="2390310" h="2255583">
                <a:moveTo>
                  <a:pt x="0" y="0"/>
                </a:moveTo>
                <a:lnTo>
                  <a:pt x="2390310" y="0"/>
                </a:lnTo>
                <a:lnTo>
                  <a:pt x="2390310" y="2255583"/>
                </a:lnTo>
                <a:lnTo>
                  <a:pt x="0" y="2255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2032069">
            <a:off x="9178774" y="-238900"/>
            <a:ext cx="1503889" cy="1419124"/>
          </a:xfrm>
          <a:custGeom>
            <a:avLst/>
            <a:gdLst/>
            <a:ahLst/>
            <a:cxnLst/>
            <a:rect l="l" t="t" r="r" b="b"/>
            <a:pathLst>
              <a:path w="1503889" h="1419124">
                <a:moveTo>
                  <a:pt x="0" y="0"/>
                </a:moveTo>
                <a:lnTo>
                  <a:pt x="1503889" y="0"/>
                </a:lnTo>
                <a:lnTo>
                  <a:pt x="1503889" y="1419125"/>
                </a:lnTo>
                <a:lnTo>
                  <a:pt x="0" y="1419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336918" y="1129500"/>
            <a:ext cx="6878754" cy="6878754"/>
          </a:xfrm>
          <a:custGeom>
            <a:avLst/>
            <a:gdLst/>
            <a:ahLst/>
            <a:cxnLst/>
            <a:rect l="l" t="t" r="r" b="b"/>
            <a:pathLst>
              <a:path w="6878754" h="6878754">
                <a:moveTo>
                  <a:pt x="0" y="0"/>
                </a:moveTo>
                <a:lnTo>
                  <a:pt x="6878753" y="0"/>
                </a:lnTo>
                <a:lnTo>
                  <a:pt x="6878753" y="6878754"/>
                </a:lnTo>
                <a:lnTo>
                  <a:pt x="0" y="6878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052080"/>
            <a:ext cx="14138337" cy="117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ЗАКЉУЧАК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553979"/>
            <a:ext cx="7882236" cy="3562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Примена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вештачке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интелигенције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овим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областима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већ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дала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изузетне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резултате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иако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још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увек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није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достигла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свој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максимум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endParaRPr lang="en-US" sz="20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NeuroSkin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има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потенцијал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буде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имплементиран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реалном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окружењу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али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неопходна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даља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испитивања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више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студија</a:t>
            </a:r>
            <a:endParaRPr lang="en-US" sz="20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endParaRPr lang="en-US" sz="20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Денталну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имплантологију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чека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светла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будућност</a:t>
            </a:r>
            <a:endParaRPr lang="en-US" sz="20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127440"/>
            <a:ext cx="18288000" cy="68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9"/>
              </a:lnSpc>
            </a:pPr>
            <a:r>
              <a:rPr lang="en-US" sz="19186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КРАЈ!!!</a:t>
            </a:r>
          </a:p>
          <a:p>
            <a:pPr algn="ctr">
              <a:lnSpc>
                <a:spcPts val="17459"/>
              </a:lnSpc>
            </a:pPr>
            <a:r>
              <a:rPr lang="en-US" sz="19186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ХВАЛА НА ПАЖЊИ!</a:t>
            </a:r>
          </a:p>
        </p:txBody>
      </p:sp>
      <p:sp>
        <p:nvSpPr>
          <p:cNvPr id="4" name="Freeform 4"/>
          <p:cNvSpPr/>
          <p:nvPr/>
        </p:nvSpPr>
        <p:spPr>
          <a:xfrm rot="-2032069">
            <a:off x="13978245" y="7623328"/>
            <a:ext cx="3658235" cy="3452043"/>
          </a:xfrm>
          <a:custGeom>
            <a:avLst/>
            <a:gdLst/>
            <a:ahLst/>
            <a:cxnLst/>
            <a:rect l="l" t="t" r="r" b="b"/>
            <a:pathLst>
              <a:path w="3658235" h="3452043">
                <a:moveTo>
                  <a:pt x="0" y="0"/>
                </a:moveTo>
                <a:lnTo>
                  <a:pt x="3658234" y="0"/>
                </a:lnTo>
                <a:lnTo>
                  <a:pt x="3658234" y="3452043"/>
                </a:lnTo>
                <a:lnTo>
                  <a:pt x="0" y="3452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1950465">
            <a:off x="1934067" y="2941638"/>
            <a:ext cx="2048668" cy="1933198"/>
          </a:xfrm>
          <a:custGeom>
            <a:avLst/>
            <a:gdLst/>
            <a:ahLst/>
            <a:cxnLst/>
            <a:rect l="l" t="t" r="r" b="b"/>
            <a:pathLst>
              <a:path w="2048668" h="1933198">
                <a:moveTo>
                  <a:pt x="0" y="0"/>
                </a:moveTo>
                <a:lnTo>
                  <a:pt x="2048668" y="0"/>
                </a:lnTo>
                <a:lnTo>
                  <a:pt x="2048668" y="1933198"/>
                </a:lnTo>
                <a:lnTo>
                  <a:pt x="0" y="1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8829" y="2142974"/>
            <a:ext cx="6359496" cy="6001051"/>
          </a:xfrm>
          <a:custGeom>
            <a:avLst/>
            <a:gdLst/>
            <a:ahLst/>
            <a:cxnLst/>
            <a:rect l="l" t="t" r="r" b="b"/>
            <a:pathLst>
              <a:path w="6359496" h="6001051">
                <a:moveTo>
                  <a:pt x="0" y="0"/>
                </a:moveTo>
                <a:lnTo>
                  <a:pt x="6359496" y="0"/>
                </a:lnTo>
                <a:lnTo>
                  <a:pt x="6359496" y="6001052"/>
                </a:lnTo>
                <a:lnTo>
                  <a:pt x="0" y="600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133632" y="2608556"/>
            <a:ext cx="5069889" cy="506988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3333" r="-3333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668777" y="2627757"/>
            <a:ext cx="6369605" cy="117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УВОД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8777" y="4886325"/>
            <a:ext cx="8590523" cy="46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6238" lvl="1" indent="-228119" algn="just">
              <a:lnSpc>
                <a:spcPts val="5282"/>
              </a:lnSpc>
              <a:buFont typeface="Arial"/>
              <a:buChar char="•"/>
            </a:pPr>
            <a:r>
              <a:rPr lang="sr-Cyrl-CS" sz="2400" noProof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Употреба вештачке интелигенције данас</a:t>
            </a:r>
            <a:endParaRPr lang="en-US" sz="2400" noProof="1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56238" lvl="1" indent="-228119" algn="just">
              <a:lnSpc>
                <a:spcPts val="5282"/>
              </a:lnSpc>
              <a:buFont typeface="Arial"/>
              <a:buChar char="•"/>
            </a:pPr>
            <a:endParaRPr lang="sr-Cyrl-CS" sz="2400" noProof="1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56238" lvl="1" indent="-228119" algn="just">
              <a:lnSpc>
                <a:spcPts val="5282"/>
              </a:lnSpc>
              <a:buFont typeface="Arial"/>
              <a:buChar char="•"/>
            </a:pPr>
            <a:r>
              <a:rPr lang="sr-Cyrl-CS" sz="2400" noProof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Њен потенцијал у медицини и стоматологији</a:t>
            </a:r>
            <a:endParaRPr lang="en-US" sz="2400" noProof="1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56238" lvl="1" indent="-228119" algn="just">
              <a:lnSpc>
                <a:spcPts val="5282"/>
              </a:lnSpc>
              <a:buFont typeface="Arial"/>
              <a:buChar char="•"/>
            </a:pPr>
            <a:endParaRPr lang="sr-Cyrl-CS" sz="2400" noProof="1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56238" lvl="1" indent="-228119" algn="just">
              <a:lnSpc>
                <a:spcPts val="5282"/>
              </a:lnSpc>
              <a:buFont typeface="Arial"/>
              <a:buChar char="•"/>
            </a:pPr>
            <a:r>
              <a:rPr lang="sr-Cyrl-CS" sz="2400" noProof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Примена у медицинској рехабилитацији и денталној имплантологији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323472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945775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566734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46142" y="7721455"/>
            <a:ext cx="6359496" cy="6001051"/>
          </a:xfrm>
          <a:custGeom>
            <a:avLst/>
            <a:gdLst/>
            <a:ahLst/>
            <a:cxnLst/>
            <a:rect l="l" t="t" r="r" b="b"/>
            <a:pathLst>
              <a:path w="6359496" h="6001051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941974">
            <a:off x="14079552" y="-1959434"/>
            <a:ext cx="6359496" cy="6001051"/>
          </a:xfrm>
          <a:custGeom>
            <a:avLst/>
            <a:gdLst/>
            <a:ahLst/>
            <a:cxnLst/>
            <a:rect l="l" t="t" r="r" b="b"/>
            <a:pathLst>
              <a:path w="6359496" h="6001051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063800" y="1028700"/>
            <a:ext cx="6195500" cy="8229600"/>
            <a:chOff x="0" y="0"/>
            <a:chExt cx="959845" cy="12749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9845" cy="1274980"/>
            </a:xfrm>
            <a:custGeom>
              <a:avLst/>
              <a:gdLst/>
              <a:ahLst/>
              <a:cxnLst/>
              <a:rect l="l" t="t" r="r" b="b"/>
              <a:pathLst>
                <a:path w="959845" h="1274980">
                  <a:moveTo>
                    <a:pt x="0" y="0"/>
                  </a:moveTo>
                  <a:lnTo>
                    <a:pt x="959845" y="0"/>
                  </a:lnTo>
                  <a:lnTo>
                    <a:pt x="959845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5"/>
              <a:stretch>
                <a:fillRect t="-6497" b="-649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2749551"/>
            <a:ext cx="10035100" cy="11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ПРИМЕНА ВИ У МЕДИЦИНСКОЈ РЕХАБИЛИТАЦИЈИ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47122" y="4321152"/>
            <a:ext cx="774037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Појашњење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термина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медицинска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рехабилитација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врсте</a:t>
            </a:r>
            <a:r>
              <a:rPr lang="sr-Cyrl-R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рехабилитације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дефиниција</a:t>
            </a:r>
            <a:r>
              <a:rPr lang="sr-Cyrl-R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електротерапије</a:t>
            </a:r>
            <a:endParaRPr lang="en-US" sz="20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47122" y="6295880"/>
            <a:ext cx="774037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Недостаци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електротерапије</a:t>
            </a:r>
            <a:endParaRPr lang="en-US" sz="20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47122" y="7919159"/>
            <a:ext cx="774037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Могуће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решење</a:t>
            </a:r>
            <a:endParaRPr lang="en-US" sz="20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0298" y="4673577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0298" y="6295880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298" y="7919159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10991"/>
            <a:ext cx="7460720" cy="1175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NEUROSKIN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298440"/>
            <a:ext cx="7460720" cy="578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3060"/>
              </a:lnSpc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Уграђене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електроде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за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стимулацију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мишића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доњих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екстремитета</a:t>
            </a: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3060"/>
              </a:lnSpc>
              <a:buAutoNum type="arabicPeriod"/>
            </a:pP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3060"/>
              </a:lnSpc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Седам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ИМУ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сензора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постављених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карлицу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натколенице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потколенице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стопала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осам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ГРФ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сензора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смештених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улошке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обуће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 </a:t>
            </a:r>
          </a:p>
          <a:p>
            <a:pPr marL="431801" lvl="1" indent="-215900" algn="just">
              <a:lnSpc>
                <a:spcPts val="3060"/>
              </a:lnSpc>
              <a:buAutoNum type="arabicPeriod"/>
            </a:pP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3400"/>
              </a:lnSpc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Детектор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фазе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хода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базиран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ВИ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интегрисан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микрорачунар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леђима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прслука</a:t>
            </a: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3400"/>
              </a:lnSpc>
              <a:buAutoNum type="arabicPeriod"/>
            </a:pP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3400"/>
              </a:lnSpc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MotiMove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електрични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стимулатор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431801" lvl="1" indent="-215900" algn="just">
              <a:lnSpc>
                <a:spcPts val="3400"/>
              </a:lnSpc>
              <a:buAutoNum type="arabicPeriod"/>
            </a:pP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3400"/>
              </a:lnSpc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Даљински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контролер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задужен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за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подешавање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јачине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стимулације</a:t>
            </a: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Freeform 5"/>
          <p:cNvSpPr/>
          <p:nvPr/>
        </p:nvSpPr>
        <p:spPr>
          <a:xfrm rot="-3032194">
            <a:off x="5464405" y="817462"/>
            <a:ext cx="2559125" cy="2414883"/>
          </a:xfrm>
          <a:custGeom>
            <a:avLst/>
            <a:gdLst/>
            <a:ahLst/>
            <a:cxnLst/>
            <a:rect l="l" t="t" r="r" b="b"/>
            <a:pathLst>
              <a:path w="2559125" h="2414883">
                <a:moveTo>
                  <a:pt x="0" y="0"/>
                </a:moveTo>
                <a:lnTo>
                  <a:pt x="2559125" y="0"/>
                </a:lnTo>
                <a:lnTo>
                  <a:pt x="2559125" y="2414884"/>
                </a:lnTo>
                <a:lnTo>
                  <a:pt x="0" y="241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699999">
            <a:off x="6061660" y="7996077"/>
            <a:ext cx="4855520" cy="4581845"/>
          </a:xfrm>
          <a:custGeom>
            <a:avLst/>
            <a:gdLst/>
            <a:ahLst/>
            <a:cxnLst/>
            <a:rect l="l" t="t" r="r" b="b"/>
            <a:pathLst>
              <a:path w="4855520" h="4581845">
                <a:moveTo>
                  <a:pt x="0" y="0"/>
                </a:moveTo>
                <a:lnTo>
                  <a:pt x="4855520" y="0"/>
                </a:lnTo>
                <a:lnTo>
                  <a:pt x="4855520" y="4581846"/>
                </a:lnTo>
                <a:lnTo>
                  <a:pt x="0" y="4581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82323" y="269609"/>
            <a:ext cx="6535242" cy="9486900"/>
          </a:xfrm>
          <a:custGeom>
            <a:avLst/>
            <a:gdLst/>
            <a:ahLst/>
            <a:cxnLst/>
            <a:rect l="l" t="t" r="r" b="b"/>
            <a:pathLst>
              <a:path w="4256246" h="10287000">
                <a:moveTo>
                  <a:pt x="0" y="0"/>
                </a:moveTo>
                <a:lnTo>
                  <a:pt x="4256246" y="0"/>
                </a:lnTo>
                <a:lnTo>
                  <a:pt x="42562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80473" y="2488892"/>
            <a:ext cx="6359496" cy="6001051"/>
          </a:xfrm>
          <a:custGeom>
            <a:avLst/>
            <a:gdLst/>
            <a:ahLst/>
            <a:cxnLst/>
            <a:rect l="l" t="t" r="r" b="b"/>
            <a:pathLst>
              <a:path w="6359496" h="6001051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032194">
            <a:off x="14873751" y="6504927"/>
            <a:ext cx="6359496" cy="6001051"/>
          </a:xfrm>
          <a:custGeom>
            <a:avLst/>
            <a:gdLst/>
            <a:ahLst/>
            <a:cxnLst/>
            <a:rect l="l" t="t" r="r" b="b"/>
            <a:pathLst>
              <a:path w="6359496" h="6001051">
                <a:moveTo>
                  <a:pt x="0" y="0"/>
                </a:moveTo>
                <a:lnTo>
                  <a:pt x="6359496" y="0"/>
                </a:lnTo>
                <a:lnTo>
                  <a:pt x="6359496" y="6001052"/>
                </a:lnTo>
                <a:lnTo>
                  <a:pt x="0" y="600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58235" y="5967590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58235" y="7513193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" y="5143499"/>
            <a:ext cx="9143999" cy="5143501"/>
          </a:xfrm>
          <a:custGeom>
            <a:avLst/>
            <a:gdLst/>
            <a:ahLst/>
            <a:cxnLst/>
            <a:rect l="l" t="t" r="r" b="b"/>
            <a:pathLst>
              <a:path w="7398305" h="4822031">
                <a:moveTo>
                  <a:pt x="0" y="0"/>
                </a:moveTo>
                <a:lnTo>
                  <a:pt x="7398305" y="0"/>
                </a:lnTo>
                <a:lnTo>
                  <a:pt x="7398305" y="4822031"/>
                </a:lnTo>
                <a:lnTo>
                  <a:pt x="0" y="4822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24" b="-212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0"/>
            <a:ext cx="9171039" cy="5143499"/>
          </a:xfrm>
          <a:custGeom>
            <a:avLst/>
            <a:gdLst/>
            <a:ahLst/>
            <a:cxnLst/>
            <a:rect l="l" t="t" r="r" b="b"/>
            <a:pathLst>
              <a:path w="7525858" h="5143500">
                <a:moveTo>
                  <a:pt x="0" y="0"/>
                </a:moveTo>
                <a:lnTo>
                  <a:pt x="7525858" y="0"/>
                </a:lnTo>
                <a:lnTo>
                  <a:pt x="752585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765117"/>
            <a:ext cx="7505700" cy="1175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NEUROSKIN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54348" y="6143803"/>
            <a:ext cx="590495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Глобално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подешавање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служи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за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надгледање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профила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пацијената</a:t>
            </a:r>
            <a:endParaRPr lang="en-US" sz="20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39832" y="6320015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54348" y="7334660"/>
            <a:ext cx="5904952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Експертско</a:t>
            </a:r>
            <a:r>
              <a:rPr lang="en-US" sz="20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омогућава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терапеуту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ручно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подеси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фреквенцију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јачину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тачно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време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активирања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сваког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мишића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током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циклуса</a:t>
            </a:r>
            <a:r>
              <a:rPr lang="en-US" sz="2000" u="none" strike="noStrike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хода</a:t>
            </a:r>
            <a:endParaRPr lang="en-US" sz="2000" u="none" strike="noStrike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139832" y="7865618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323472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945775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566734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46142" y="7721455"/>
            <a:ext cx="6359496" cy="6001051"/>
          </a:xfrm>
          <a:custGeom>
            <a:avLst/>
            <a:gdLst/>
            <a:ahLst/>
            <a:cxnLst/>
            <a:rect l="l" t="t" r="r" b="b"/>
            <a:pathLst>
              <a:path w="6359496" h="6001051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941974">
            <a:off x="14079552" y="-1959434"/>
            <a:ext cx="6359496" cy="6001051"/>
          </a:xfrm>
          <a:custGeom>
            <a:avLst/>
            <a:gdLst/>
            <a:ahLst/>
            <a:cxnLst/>
            <a:rect l="l" t="t" r="r" b="b"/>
            <a:pathLst>
              <a:path w="6359496" h="6001051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063800" y="1028700"/>
            <a:ext cx="6195500" cy="8229600"/>
            <a:chOff x="0" y="0"/>
            <a:chExt cx="959845" cy="12749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9845" cy="1274980"/>
            </a:xfrm>
            <a:custGeom>
              <a:avLst/>
              <a:gdLst/>
              <a:ahLst/>
              <a:cxnLst/>
              <a:rect l="l" t="t" r="r" b="b"/>
              <a:pathLst>
                <a:path w="959845" h="1274980">
                  <a:moveTo>
                    <a:pt x="0" y="0"/>
                  </a:moveTo>
                  <a:lnTo>
                    <a:pt x="959845" y="0"/>
                  </a:lnTo>
                  <a:lnTo>
                    <a:pt x="959845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5"/>
              <a:stretch>
                <a:fillRect l="-12533" r="-2327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2892426"/>
            <a:ext cx="10035100" cy="117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NEUROSKIN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47122" y="4483653"/>
            <a:ext cx="7740379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Рад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система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је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заснован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дубоком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учењу</a:t>
            </a:r>
            <a:endParaRPr lang="en-US" sz="28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47121" y="6309905"/>
            <a:ext cx="774037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Персонализација</a:t>
            </a:r>
            <a:endParaRPr lang="en-US" sz="20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47120" y="7906390"/>
            <a:ext cx="774037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Калибрација</a:t>
            </a:r>
            <a:endParaRPr lang="en-US" sz="28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0298" y="4673577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0298" y="6295880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298" y="7919159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10991"/>
            <a:ext cx="14969853" cy="117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РЕЗУЛТАТИ ТЕСТИРАЊА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298440"/>
            <a:ext cx="14969853" cy="552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60"/>
              </a:lnSpc>
            </a:pP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Тестови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који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су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рађени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:</a:t>
            </a:r>
          </a:p>
          <a:p>
            <a:pPr marL="431801" lvl="1" indent="-215900" algn="just">
              <a:lnSpc>
                <a:spcPts val="3060"/>
              </a:lnSpc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ход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10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метара</a:t>
            </a: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3060"/>
              </a:lnSpc>
              <a:buAutoNum type="arabicPeriod"/>
            </a:pP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3060"/>
              </a:lnSpc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ход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6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минута</a:t>
            </a: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3060"/>
              </a:lnSpc>
              <a:buAutoNum type="arabicPeriod"/>
            </a:pP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3060"/>
              </a:lnSpc>
              <a:buAutoNum type="arabicPeriod"/>
            </a:pP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TUG (Timed up and go)</a:t>
            </a:r>
          </a:p>
          <a:p>
            <a:pPr marL="863601" lvl="2" indent="-287867" algn="just">
              <a:lnSpc>
                <a:spcPts val="3060"/>
              </a:lnSpc>
              <a:buAutoNum type="alphaLcPeriod"/>
            </a:pP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Пацијент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треба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sr-Cyrl-R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у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стане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столице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прошета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3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метра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окрене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врати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назад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 и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седне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столицу</a:t>
            </a: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863601" lvl="2" indent="-287867" algn="just">
              <a:lnSpc>
                <a:spcPts val="3060"/>
              </a:lnSpc>
              <a:buAutoNum type="alphaLcPeriod"/>
            </a:pP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Ако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мерено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време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мање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од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10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секунди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онда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добра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мобилност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између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10 и 30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секунди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умерена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до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ограничена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мобилност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и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ако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више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од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30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секунди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потребно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онда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су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присутне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значајне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потешкоће</a:t>
            </a: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863601" lvl="2" indent="-287867" algn="just">
              <a:lnSpc>
                <a:spcPts val="3060"/>
              </a:lnSpc>
              <a:buAutoNum type="alphaLcPeriod"/>
            </a:pP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3060"/>
              </a:lnSpc>
              <a:buAutoNum type="arabicPeriod"/>
            </a:pP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NFAC (New Functional Ambulation Classification)</a:t>
            </a:r>
          </a:p>
          <a:p>
            <a:pPr marL="863601" lvl="2" indent="-287867" algn="just">
              <a:lnSpc>
                <a:spcPts val="3060"/>
              </a:lnSpc>
              <a:buAutoNum type="alphaLcPeriod"/>
            </a:pP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То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клиничка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скала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која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користи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процени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колико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је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особа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самостална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ходању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.</a:t>
            </a:r>
          </a:p>
          <a:p>
            <a:pPr marL="863601" lvl="2" indent="-287867" algn="just">
              <a:lnSpc>
                <a:spcPts val="3060"/>
              </a:lnSpc>
              <a:buAutoNum type="alphaLcPeriod"/>
            </a:pP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NFAC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класификује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пацијента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категорије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од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0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до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5 (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некe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верзије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имају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0–6),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где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свака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категорија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представља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ниво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независности</a:t>
            </a:r>
            <a:r>
              <a:rPr lang="en-US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у </a:t>
            </a:r>
            <a:r>
              <a:rPr lang="en-US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ходу</a:t>
            </a:r>
            <a:endParaRPr lang="en-US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Freeform 5"/>
          <p:cNvSpPr/>
          <p:nvPr/>
        </p:nvSpPr>
        <p:spPr>
          <a:xfrm rot="-3032194">
            <a:off x="5464405" y="817462"/>
            <a:ext cx="2559125" cy="2414883"/>
          </a:xfrm>
          <a:custGeom>
            <a:avLst/>
            <a:gdLst/>
            <a:ahLst/>
            <a:cxnLst/>
            <a:rect l="l" t="t" r="r" b="b"/>
            <a:pathLst>
              <a:path w="2559125" h="2414883">
                <a:moveTo>
                  <a:pt x="0" y="0"/>
                </a:moveTo>
                <a:lnTo>
                  <a:pt x="2559125" y="0"/>
                </a:lnTo>
                <a:lnTo>
                  <a:pt x="2559125" y="2414884"/>
                </a:lnTo>
                <a:lnTo>
                  <a:pt x="0" y="241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699999">
            <a:off x="6061660" y="7996077"/>
            <a:ext cx="4855520" cy="4581845"/>
          </a:xfrm>
          <a:custGeom>
            <a:avLst/>
            <a:gdLst/>
            <a:ahLst/>
            <a:cxnLst/>
            <a:rect l="l" t="t" r="r" b="b"/>
            <a:pathLst>
              <a:path w="4855520" h="4581845">
                <a:moveTo>
                  <a:pt x="0" y="0"/>
                </a:moveTo>
                <a:lnTo>
                  <a:pt x="4855520" y="0"/>
                </a:lnTo>
                <a:lnTo>
                  <a:pt x="4855520" y="4581846"/>
                </a:lnTo>
                <a:lnTo>
                  <a:pt x="0" y="4581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C690B-5625-45E4-6981-3950DC942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13C34C-439F-1651-E6AD-B91BA82105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0CBD9A-DC5C-5497-E43D-74114AFE8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70956"/>
              </p:ext>
            </p:extLst>
          </p:nvPr>
        </p:nvGraphicFramePr>
        <p:xfrm>
          <a:off x="2458" y="1"/>
          <a:ext cx="18285543" cy="10287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727">
                  <a:extLst>
                    <a:ext uri="{9D8B030D-6E8A-4147-A177-3AD203B41FA5}">
                      <a16:colId xmlns:a16="http://schemas.microsoft.com/office/drawing/2014/main" val="2126827154"/>
                    </a:ext>
                  </a:extLst>
                </a:gridCol>
                <a:gridCol w="2031727">
                  <a:extLst>
                    <a:ext uri="{9D8B030D-6E8A-4147-A177-3AD203B41FA5}">
                      <a16:colId xmlns:a16="http://schemas.microsoft.com/office/drawing/2014/main" val="675367883"/>
                    </a:ext>
                  </a:extLst>
                </a:gridCol>
                <a:gridCol w="2031727">
                  <a:extLst>
                    <a:ext uri="{9D8B030D-6E8A-4147-A177-3AD203B41FA5}">
                      <a16:colId xmlns:a16="http://schemas.microsoft.com/office/drawing/2014/main" val="3541004608"/>
                    </a:ext>
                  </a:extLst>
                </a:gridCol>
                <a:gridCol w="2031727">
                  <a:extLst>
                    <a:ext uri="{9D8B030D-6E8A-4147-A177-3AD203B41FA5}">
                      <a16:colId xmlns:a16="http://schemas.microsoft.com/office/drawing/2014/main" val="22689476"/>
                    </a:ext>
                  </a:extLst>
                </a:gridCol>
                <a:gridCol w="2031727">
                  <a:extLst>
                    <a:ext uri="{9D8B030D-6E8A-4147-A177-3AD203B41FA5}">
                      <a16:colId xmlns:a16="http://schemas.microsoft.com/office/drawing/2014/main" val="155325389"/>
                    </a:ext>
                  </a:extLst>
                </a:gridCol>
                <a:gridCol w="2031727">
                  <a:extLst>
                    <a:ext uri="{9D8B030D-6E8A-4147-A177-3AD203B41FA5}">
                      <a16:colId xmlns:a16="http://schemas.microsoft.com/office/drawing/2014/main" val="1868780729"/>
                    </a:ext>
                  </a:extLst>
                </a:gridCol>
                <a:gridCol w="2031727">
                  <a:extLst>
                    <a:ext uri="{9D8B030D-6E8A-4147-A177-3AD203B41FA5}">
                      <a16:colId xmlns:a16="http://schemas.microsoft.com/office/drawing/2014/main" val="150750919"/>
                    </a:ext>
                  </a:extLst>
                </a:gridCol>
                <a:gridCol w="2031727">
                  <a:extLst>
                    <a:ext uri="{9D8B030D-6E8A-4147-A177-3AD203B41FA5}">
                      <a16:colId xmlns:a16="http://schemas.microsoft.com/office/drawing/2014/main" val="2497523285"/>
                    </a:ext>
                  </a:extLst>
                </a:gridCol>
                <a:gridCol w="2031727">
                  <a:extLst>
                    <a:ext uri="{9D8B030D-6E8A-4147-A177-3AD203B41FA5}">
                      <a16:colId xmlns:a16="http://schemas.microsoft.com/office/drawing/2014/main" val="3550573380"/>
                    </a:ext>
                  </a:extLst>
                </a:gridCol>
              </a:tblGrid>
              <a:tr h="7397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NFAC</a:t>
                      </a:r>
                    </a:p>
                  </a:txBody>
                  <a:tcPr marL="8517" marR="8517" marT="8517" marB="8517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10MWT</a:t>
                      </a:r>
                    </a:p>
                  </a:txBody>
                  <a:tcPr marL="8517" marR="8517" marT="8517" marB="8517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6MWT</a:t>
                      </a:r>
                    </a:p>
                  </a:txBody>
                  <a:tcPr marL="8517" marR="8517" marT="8517" marB="8517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TUG</a:t>
                      </a:r>
                    </a:p>
                  </a:txBody>
                  <a:tcPr marL="8517" marR="8517" marT="8517" marB="8517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2587889098"/>
                  </a:ext>
                </a:extLst>
              </a:tr>
              <a:tr h="744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Cyrl-C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Пацијент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Pre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Post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Pre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Post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Pre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Post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Pre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Post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2893219385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7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0.56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0.83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197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303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-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-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2787837258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6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0.2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0.45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63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270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-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-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1965429591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5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0.21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0.43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71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143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54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32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1973718716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4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6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0.57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1.05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155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375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30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13.45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4037595060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5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5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0.16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0.24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43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67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45.53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39.07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4260157877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6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7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1.01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1.21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322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367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8.99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7.26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1887501159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7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5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0.45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0.72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23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230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47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16.58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1032008973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8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5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-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-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28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200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170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15.4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4170043889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9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6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0.44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1.02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135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250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27.4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13.63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1120020751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10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4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7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0.64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0.66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210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210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21.26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18.06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1145808375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11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5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6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1.03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1.8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356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394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11.28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9.69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443828912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12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6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7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0.7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1.04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245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495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11.26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8.56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1584587986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13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0.1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0.17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45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50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191.28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48.58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3109677462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14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5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6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0.29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0.56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85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125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24.89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23.41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609210558"/>
                  </a:ext>
                </a:extLst>
              </a:tr>
              <a:tr h="586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15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8</a:t>
                      </a:r>
                      <a:endParaRPr lang="en-US"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0.97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m/s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0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351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m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unable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sr-Cyrl-R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10.3</a:t>
                      </a:r>
                      <a:r>
                        <a:rPr lang="en-US" sz="2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oxigenesis Rg" panose="020B0803040200010104" pitchFamily="34" charset="0"/>
                        </a:rPr>
                        <a:t> s</a:t>
                      </a:r>
                      <a:endParaRPr lang="en-US"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oxigenesis Rg" panose="020B08030402000101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8517" marR="8517" marT="8517" marB="8517" anchor="ctr"/>
                </a:tc>
                <a:extLst>
                  <a:ext uri="{0D108BD9-81ED-4DB2-BD59-A6C34878D82A}">
                    <a16:rowId xmlns:a16="http://schemas.microsoft.com/office/drawing/2014/main" val="2461145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115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323472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945775"/>
            <a:ext cx="1142425" cy="1078034"/>
          </a:xfrm>
          <a:custGeom>
            <a:avLst/>
            <a:gdLst/>
            <a:ahLst/>
            <a:cxnLst/>
            <a:rect l="l" t="t" r="r" b="b"/>
            <a:pathLst>
              <a:path w="1142425" h="1078034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46142" y="7721455"/>
            <a:ext cx="6359496" cy="6001051"/>
          </a:xfrm>
          <a:custGeom>
            <a:avLst/>
            <a:gdLst/>
            <a:ahLst/>
            <a:cxnLst/>
            <a:rect l="l" t="t" r="r" b="b"/>
            <a:pathLst>
              <a:path w="6359496" h="6001051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941974">
            <a:off x="14079552" y="-1959434"/>
            <a:ext cx="6359496" cy="6001051"/>
          </a:xfrm>
          <a:custGeom>
            <a:avLst/>
            <a:gdLst/>
            <a:ahLst/>
            <a:cxnLst/>
            <a:rect l="l" t="t" r="r" b="b"/>
            <a:pathLst>
              <a:path w="6359496" h="6001051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063800" y="1028700"/>
            <a:ext cx="6195500" cy="8229600"/>
            <a:chOff x="0" y="0"/>
            <a:chExt cx="959845" cy="12749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9845" cy="1274980"/>
            </a:xfrm>
            <a:custGeom>
              <a:avLst/>
              <a:gdLst/>
              <a:ahLst/>
              <a:cxnLst/>
              <a:rect l="l" t="t" r="r" b="b"/>
              <a:pathLst>
                <a:path w="959845" h="1274980">
                  <a:moveTo>
                    <a:pt x="0" y="0"/>
                  </a:moveTo>
                  <a:lnTo>
                    <a:pt x="959845" y="0"/>
                  </a:lnTo>
                  <a:lnTo>
                    <a:pt x="959845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5"/>
              <a:stretch>
                <a:fillRect l="-12862" r="-6424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2749551"/>
            <a:ext cx="10035100" cy="11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ea typeface="Squada One"/>
                <a:cs typeface="Times New Roman" panose="02020603050405020304" pitchFamily="18" charset="0"/>
                <a:sym typeface="Squada One"/>
              </a:rPr>
              <a:t>ПРИМЕНА ВИ У ДЕНТАЛНОЈ ИМПЛАНТОЛОГИЈИ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47121" y="4663902"/>
            <a:ext cx="774037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О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денталној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имплантологији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47121" y="6306220"/>
            <a:ext cx="774037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Присутни</a:t>
            </a:r>
            <a:r>
              <a:rPr lang="en-US" sz="2800" dirty="0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oxigenesis Rg" panose="020B0803040200010104" pitchFamily="34" charset="0"/>
                <a:ea typeface="Montserrat"/>
                <a:cs typeface="Montserrat"/>
                <a:sym typeface="Montserrat"/>
              </a:rPr>
              <a:t>недостаци</a:t>
            </a:r>
            <a:endParaRPr lang="en-US" sz="2800" dirty="0">
              <a:solidFill>
                <a:srgbClr val="FFFFFF"/>
              </a:solidFill>
              <a:latin typeface="Toxigenesis Rg" panose="020B08030402000101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0298" y="4673577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0298" y="6295880"/>
            <a:ext cx="5792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875</Words>
  <Application>Microsoft Office PowerPoint</Application>
  <PresentationFormat>Custom</PresentationFormat>
  <Paragraphs>233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Toxigenesis Rg</vt:lpstr>
      <vt:lpstr>Montserrat</vt:lpstr>
      <vt:lpstr>Arial</vt:lpstr>
      <vt:lpstr>Squada One</vt:lpstr>
      <vt:lpstr>Montserrat Bold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cp:lastModifiedBy>Milos Ruljevic</cp:lastModifiedBy>
  <cp:revision>19</cp:revision>
  <dcterms:created xsi:type="dcterms:W3CDTF">2006-08-16T00:00:00Z</dcterms:created>
  <dcterms:modified xsi:type="dcterms:W3CDTF">2025-12-09T10:38:49Z</dcterms:modified>
  <dc:identifier>DAG6qUlRMxc</dc:identifier>
</cp:coreProperties>
</file>